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9" r:id="rId1"/>
  </p:sldMasterIdLst>
  <p:sldIdLst>
    <p:sldId id="256" r:id="rId2"/>
    <p:sldId id="257" r:id="rId3"/>
    <p:sldId id="261" r:id="rId4"/>
    <p:sldId id="258" r:id="rId5"/>
    <p:sldId id="262" r:id="rId6"/>
    <p:sldId id="263" r:id="rId7"/>
    <p:sldId id="264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26" autoAdjust="0"/>
    <p:restoredTop sz="94660"/>
  </p:normalViewPr>
  <p:slideViewPr>
    <p:cSldViewPr snapToGrid="0">
      <p:cViewPr>
        <p:scale>
          <a:sx n="75" d="100"/>
          <a:sy n="75" d="100"/>
        </p:scale>
        <p:origin x="2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26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1663-7765-4EF4-B97F-A02E70C6265E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11310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1663-7765-4EF4-B97F-A02E70C6265E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546704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1663-7765-4EF4-B97F-A02E70C6265E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23781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1663-7765-4EF4-B97F-A02E70C6265E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728965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1663-7765-4EF4-B97F-A02E70C6265E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4375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359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114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46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7DAC-232D-4042-B5C0-E64770A42A28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8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02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728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43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07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74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05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A1663-7765-4EF4-B97F-A02E70C6265E}" type="datetimeFigureOut">
              <a:rPr lang="en-US" smtClean="0"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96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ieslandzorg.nl/vacature/59252f816b39885c5b9ebec7/verslavingszorg-noord-verslavingszorg-noord-nederland-zoekt-voor-de-afdelingen-beschermd-wonen-in-heerenveen-en-leeuwarden-?count=10&amp;overview_type=overview&amp;offset=20" TargetMode="External"/><Relationship Id="rId2" Type="http://schemas.openxmlformats.org/officeDocument/2006/relationships/hyperlink" Target="https://www.frieslandzorg.nl/vacature/592c0a156b3988ec41f6267d/activiteitenbegeleider-wij!-doen-flexpool?count=10&amp;overview_type=overview&amp;offset=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www.frieslandzorg.nl/vacature/591af51d6b398804186f15cf/maeykehiem-zoekt-begeleider-b-voor-langweer/appartementen?count=10&amp;overview_type=overview&amp;offset=50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Visie ontwikkeling les 4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31 mei 2017</a:t>
            </a:r>
          </a:p>
        </p:txBody>
      </p:sp>
    </p:spTree>
    <p:extLst>
      <p:ext uri="{BB962C8B-B14F-4D97-AF65-F5344CB8AC3E}">
        <p14:creationId xmlns:p14="http://schemas.microsoft.com/office/powerpoint/2010/main" val="3656460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Behandelen van thema 3</a:t>
            </a:r>
          </a:p>
          <a:p>
            <a:r>
              <a:rPr lang="nl-NL" dirty="0"/>
              <a:t>Opdrachten wiki lesweek 3 en 4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292" y="788901"/>
            <a:ext cx="3004533" cy="424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783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3.1 werkterreinen en werkvelden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3 Werkterreinen:</a:t>
            </a:r>
          </a:p>
          <a:p>
            <a:pPr marL="0" indent="0">
              <a:buNone/>
            </a:pPr>
            <a:endParaRPr lang="nl-NL" dirty="0"/>
          </a:p>
          <a:p>
            <a:pPr>
              <a:buFont typeface="+mj-lt"/>
              <a:buAutoNum type="arabicParenR"/>
            </a:pPr>
            <a:r>
              <a:rPr lang="nl-NL" dirty="0"/>
              <a:t>Wonen, welzijn en zorg</a:t>
            </a:r>
          </a:p>
          <a:p>
            <a:pPr>
              <a:buFont typeface="+mj-lt"/>
              <a:buAutoNum type="arabicParenR"/>
            </a:pPr>
            <a:r>
              <a:rPr lang="nl-NL" dirty="0"/>
              <a:t>Maatschappelijk opvoeden</a:t>
            </a:r>
          </a:p>
          <a:p>
            <a:pPr>
              <a:buFont typeface="+mj-lt"/>
              <a:buAutoNum type="arabicParenR"/>
            </a:pPr>
            <a:r>
              <a:rPr lang="nl-NL" dirty="0"/>
              <a:t>Samenlevingsopbouw</a:t>
            </a:r>
          </a:p>
          <a:p>
            <a:pPr>
              <a:buFont typeface="+mj-lt"/>
              <a:buAutoNum type="arabicParenR"/>
            </a:pPr>
            <a:endParaRPr lang="nl-NL" dirty="0"/>
          </a:p>
          <a:p>
            <a:pPr marL="0" indent="0">
              <a:buNone/>
            </a:pPr>
            <a:r>
              <a:rPr lang="nl-NL" dirty="0"/>
              <a:t>Werkterreinen kun je onderverdelen in werkvelden</a:t>
            </a:r>
          </a:p>
        </p:txBody>
      </p:sp>
    </p:spTree>
    <p:extLst>
      <p:ext uri="{BB962C8B-B14F-4D97-AF65-F5344CB8AC3E}">
        <p14:creationId xmlns:p14="http://schemas.microsoft.com/office/powerpoint/2010/main" val="665633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Thema 3: </a:t>
            </a:r>
            <a:br>
              <a:rPr lang="nl-NL" dirty="0"/>
            </a:br>
            <a:r>
              <a:rPr lang="nl-NL" dirty="0"/>
              <a:t>Het werkveld van de zorgsector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u="sng" dirty="0">
                <a:solidFill>
                  <a:schemeClr val="accent1">
                    <a:lumMod val="75000"/>
                  </a:schemeClr>
                </a:solidFill>
              </a:rPr>
              <a:t>Werkvelden: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Gehandicaptenzorg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Ouderenzorg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Welzijnswerk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Ziekenhuis en VVT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Jeugdzorg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Gemeente en overheid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Verslavingszorg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GGZ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5668" y="1978885"/>
            <a:ext cx="4191585" cy="164805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3555" y="3458128"/>
            <a:ext cx="4093698" cy="172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64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Werkterrein ‘wonen, welzijn en zorg’.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Wonen: </a:t>
            </a:r>
            <a:r>
              <a:rPr lang="nl-NL" dirty="0"/>
              <a:t>Woonvoorzieningen</a:t>
            </a:r>
          </a:p>
          <a:p>
            <a:pPr marL="0" indent="0">
              <a:buNone/>
            </a:pP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Welzijn: </a:t>
            </a:r>
            <a:r>
              <a:rPr lang="nl-NL" dirty="0"/>
              <a:t>verbeteren en behouden van tevredenheid het je goed voelen. Het welzijn van mensen bevorderen denk aan activiteiten in buurthuizen.</a:t>
            </a:r>
          </a:p>
          <a:p>
            <a:pPr marL="0" indent="0">
              <a:buNone/>
            </a:pP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Zorg: </a:t>
            </a:r>
            <a:r>
              <a:rPr lang="nl-NL" dirty="0"/>
              <a:t>Richt zich op het verbeteren en behouden van zowel de lichamelijke als de geestelijke gezondheid. Denk aan verzorging en verpleging van chronische zieken.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Werkvelden: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Gehandicaptenzorg</a:t>
            </a:r>
            <a:r>
              <a:rPr lang="nl-NL" dirty="0"/>
              <a:t> (woonvoorzieningen dagbesteding)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Ouderenzorg</a:t>
            </a:r>
            <a:r>
              <a:rPr lang="nl-NL" dirty="0"/>
              <a:t> (Dagbesteding)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Welzijnswerk</a:t>
            </a:r>
            <a:r>
              <a:rPr lang="nl-NL" dirty="0"/>
              <a:t> (slachtofferhulp / reclassering / woonvoorzieningen)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Ziekenhuis en VTT </a:t>
            </a:r>
            <a:r>
              <a:rPr lang="nl-NL" dirty="0"/>
              <a:t>(cliënt ondersteunen bij ADL)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Jeugdzorg </a:t>
            </a:r>
            <a:r>
              <a:rPr lang="nl-NL" dirty="0"/>
              <a:t>(CJG 1</a:t>
            </a:r>
            <a:r>
              <a:rPr lang="nl-NL" baseline="30000" dirty="0"/>
              <a:t>e</a:t>
            </a:r>
            <a:r>
              <a:rPr lang="nl-NL" dirty="0"/>
              <a:t> </a:t>
            </a:r>
            <a:r>
              <a:rPr lang="nl-NL" dirty="0" err="1"/>
              <a:t>lijnszorg</a:t>
            </a:r>
            <a:r>
              <a:rPr lang="nl-NL" dirty="0"/>
              <a:t>, doorverwijzen naar 2</a:t>
            </a:r>
            <a:r>
              <a:rPr lang="nl-NL" baseline="30000" dirty="0"/>
              <a:t>e</a:t>
            </a:r>
            <a:r>
              <a:rPr lang="nl-NL" dirty="0"/>
              <a:t> </a:t>
            </a:r>
            <a:r>
              <a:rPr lang="nl-NL" dirty="0" err="1"/>
              <a:t>lijnszorg</a:t>
            </a:r>
            <a:r>
              <a:rPr lang="nl-NL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Gemeente en overheid </a:t>
            </a:r>
            <a:r>
              <a:rPr lang="nl-NL" dirty="0">
                <a:solidFill>
                  <a:schemeClr val="tx2"/>
                </a:solidFill>
              </a:rPr>
              <a:t>(UWV, daklozen opvang, blijf van mijn lijf huis, vrouwen opvang)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Verslavingszorg</a:t>
            </a:r>
            <a:r>
              <a:rPr lang="nl-NL" dirty="0"/>
              <a:t> (woon en behandel-voorzieningen)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GGZ</a:t>
            </a:r>
            <a:r>
              <a:rPr lang="nl-NL" dirty="0">
                <a:solidFill>
                  <a:schemeClr val="accent2"/>
                </a:solidFill>
              </a:rPr>
              <a:t> </a:t>
            </a:r>
            <a:r>
              <a:rPr lang="nl-NL" dirty="0"/>
              <a:t>(24 uurs begeleiding)</a:t>
            </a:r>
          </a:p>
        </p:txBody>
      </p:sp>
    </p:spTree>
    <p:extLst>
      <p:ext uri="{BB962C8B-B14F-4D97-AF65-F5344CB8AC3E}">
        <p14:creationId xmlns:p14="http://schemas.microsoft.com/office/powerpoint/2010/main" val="2118465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742122"/>
            <a:ext cx="8596668" cy="1320800"/>
          </a:xfrm>
        </p:spPr>
        <p:txBody>
          <a:bodyPr/>
          <a:lstStyle/>
          <a:p>
            <a:r>
              <a:rPr lang="nl-NL" dirty="0"/>
              <a:t>Werkterrein ‘Maatschappelijk opvoeden’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/>
              <a:t>Dit werkterrein houdt zich bezig met het 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aansturen, steunen, stimuleren van kinderen en jeugdigen</a:t>
            </a:r>
            <a:r>
              <a:rPr lang="nl-NL" dirty="0"/>
              <a:t>. Als zorg- en welzijn medewerker bied je binnen het werkterrein ‘maatschappelijk opvoeden ondersteuning en educatie van minderjarigen en gehandicapten.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Werkvelden:</a:t>
            </a:r>
          </a:p>
          <a:p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Gehandicaptenzorg</a:t>
            </a:r>
            <a:r>
              <a:rPr lang="nl-NL" dirty="0"/>
              <a:t> (werkplaatsen voor gehandicapten)</a:t>
            </a:r>
          </a:p>
          <a:p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Onderwijs</a:t>
            </a:r>
            <a:r>
              <a:rPr lang="nl-NL" dirty="0"/>
              <a:t> (passend onderwijs – speciaal onderwijs)</a:t>
            </a:r>
          </a:p>
          <a:p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Welzijnswerk</a:t>
            </a:r>
            <a:r>
              <a:rPr lang="nl-NL" dirty="0"/>
              <a:t> (begeleiden bij schulden)</a:t>
            </a:r>
          </a:p>
          <a:p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Jeugdzorg</a:t>
            </a:r>
            <a:r>
              <a:rPr lang="nl-NL" dirty="0"/>
              <a:t> (CJG / justitiële maatregel)</a:t>
            </a:r>
          </a:p>
          <a:p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Gemeente en overheid </a:t>
            </a:r>
            <a:r>
              <a:rPr lang="nl-NL" dirty="0"/>
              <a:t>(Consultatiebureau, CJG, RVDK)</a:t>
            </a:r>
          </a:p>
          <a:p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Verslavingszorg </a:t>
            </a:r>
            <a:r>
              <a:rPr lang="nl-NL" dirty="0"/>
              <a:t>(Voorlichtingen op scholen)</a:t>
            </a:r>
          </a:p>
          <a:p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Kinderopvang </a:t>
            </a:r>
          </a:p>
          <a:p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GGZ</a:t>
            </a:r>
            <a:r>
              <a:rPr lang="nl-NL" dirty="0"/>
              <a:t> (TBS)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5494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3.4 Werkterrein ‘samenlevingsopbouw’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Het werkterrein ‘samenlevingsopbouw’ is de kleinschalige zorg- en dienstverlening. 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Die wordt vaak aangeboden in buurten en wijken</a:t>
            </a:r>
            <a:r>
              <a:rPr lang="nl-NL" dirty="0"/>
              <a:t>. De ‘samenlevingsopbouw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’ richt zich op het verbeteren en behouden van de leefomstandigheden en op het welzijn van groepen buurtbewoners </a:t>
            </a:r>
            <a:r>
              <a:rPr lang="nl-NL" dirty="0"/>
              <a:t>(kinderen, ouderen en vluchtelingen)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Werkvelden:</a:t>
            </a:r>
          </a:p>
          <a:p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Welzijnswerk </a:t>
            </a:r>
            <a:r>
              <a:rPr lang="nl-NL" dirty="0"/>
              <a:t>(SCW-</a:t>
            </a:r>
            <a:r>
              <a:rPr lang="nl-NL" dirty="0" err="1"/>
              <a:t>ers</a:t>
            </a:r>
            <a:r>
              <a:rPr lang="nl-NL" dirty="0"/>
              <a:t>)</a:t>
            </a:r>
          </a:p>
          <a:p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Jeugdzorg </a:t>
            </a:r>
            <a:r>
              <a:rPr lang="nl-NL" dirty="0"/>
              <a:t>(bureau halt) </a:t>
            </a:r>
          </a:p>
          <a:p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Gemeente en overheid </a:t>
            </a:r>
            <a:r>
              <a:rPr lang="nl-NL" dirty="0"/>
              <a:t>(veilig thuis)</a:t>
            </a:r>
          </a:p>
        </p:txBody>
      </p:sp>
    </p:spTree>
    <p:extLst>
      <p:ext uri="{BB962C8B-B14F-4D97-AF65-F5344CB8AC3E}">
        <p14:creationId xmlns:p14="http://schemas.microsoft.com/office/powerpoint/2010/main" val="2359138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 vacatures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Vacature WIJ doen!</a:t>
            </a:r>
            <a:endParaRPr lang="nl-NL" dirty="0"/>
          </a:p>
          <a:p>
            <a:endParaRPr lang="nl-NL" dirty="0"/>
          </a:p>
          <a:p>
            <a:r>
              <a:rPr lang="nl-NL" dirty="0">
                <a:hlinkClick r:id="rId3"/>
              </a:rPr>
              <a:t>Vacature VNN</a:t>
            </a:r>
            <a:endParaRPr lang="nl-NL" dirty="0"/>
          </a:p>
          <a:p>
            <a:endParaRPr lang="nl-NL" dirty="0"/>
          </a:p>
          <a:p>
            <a:r>
              <a:rPr lang="nl-NL" dirty="0">
                <a:hlinkClick r:id="rId4"/>
              </a:rPr>
              <a:t>Vacature gehandicaptenzorg </a:t>
            </a:r>
            <a:r>
              <a:rPr lang="nl-NL" dirty="0" err="1">
                <a:hlinkClick r:id="rId4"/>
              </a:rPr>
              <a:t>Maeykehiem</a:t>
            </a:r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Opleidingseisen?</a:t>
            </a:r>
          </a:p>
          <a:p>
            <a:pPr marL="0" indent="0">
              <a:buNone/>
            </a:pPr>
            <a:r>
              <a:rPr lang="nl-NL" dirty="0"/>
              <a:t>Functieomschrijving?</a:t>
            </a:r>
          </a:p>
          <a:p>
            <a:pPr marL="0" indent="0">
              <a:buNone/>
            </a:pPr>
            <a:r>
              <a:rPr lang="nl-NL" dirty="0"/>
              <a:t>Doelgroep?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81156" y="1761587"/>
            <a:ext cx="4839286" cy="1510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757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Opdrachten lesweek 4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arenR"/>
            </a:pPr>
            <a:r>
              <a:rPr lang="nl-NL" dirty="0"/>
              <a:t>Maak de opdracht uit de wiki lesweek 3 en 4</a:t>
            </a:r>
          </a:p>
          <a:p>
            <a:pPr>
              <a:buFont typeface="+mj-lt"/>
              <a:buAutoNum type="arabicParenR"/>
            </a:pPr>
            <a:endParaRPr lang="nl-NL" dirty="0"/>
          </a:p>
          <a:p>
            <a:pPr>
              <a:buFont typeface="+mj-lt"/>
              <a:buAutoNum type="arabicParenR"/>
            </a:pPr>
            <a:r>
              <a:rPr lang="nl-NL" dirty="0"/>
              <a:t>Lees met dezelfde drie personen de functieomschrijvingen jeugdzorg en gehandicapten zorg. Vergelijk deze met elkaar. 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/>
              <a:t>Wat </a:t>
            </a:r>
            <a:r>
              <a:rPr lang="nl-NL" dirty="0"/>
              <a:t>zijn de verschillen? </a:t>
            </a:r>
          </a:p>
          <a:p>
            <a:pPr marL="0" indent="0">
              <a:buNone/>
            </a:pPr>
            <a:r>
              <a:rPr lang="nl-NL" dirty="0"/>
              <a:t>Wat komt overeen?</a:t>
            </a:r>
          </a:p>
          <a:p>
            <a:pPr marL="0" indent="0">
              <a:buNone/>
            </a:pPr>
            <a:r>
              <a:rPr lang="nl-NL" dirty="0"/>
              <a:t>Wat is jullie visie op de functieomschrijving?</a:t>
            </a:r>
          </a:p>
          <a:p>
            <a:pPr>
              <a:buFont typeface="+mj-lt"/>
              <a:buAutoNum type="arabicParenR"/>
            </a:pPr>
            <a:endParaRPr lang="nl-NL" dirty="0"/>
          </a:p>
          <a:p>
            <a:pPr>
              <a:buFont typeface="+mj-lt"/>
              <a:buAutoNum type="arabicParenR"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82827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</TotalTime>
  <Words>415</Words>
  <Application>Microsoft Office PowerPoint</Application>
  <PresentationFormat>Breedbeeld</PresentationFormat>
  <Paragraphs>76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Facet</vt:lpstr>
      <vt:lpstr>Visie ontwikkeling les 4</vt:lpstr>
      <vt:lpstr>Lesprogramma</vt:lpstr>
      <vt:lpstr>3.1 werkterreinen en werkvelden</vt:lpstr>
      <vt:lpstr>Thema 3:  Het werkveld van de zorgsector</vt:lpstr>
      <vt:lpstr>Werkterrein ‘wonen, welzijn en zorg’.</vt:lpstr>
      <vt:lpstr>Werkterrein ‘Maatschappelijk opvoeden’</vt:lpstr>
      <vt:lpstr>3.4 Werkterrein ‘samenlevingsopbouw’</vt:lpstr>
      <vt:lpstr>Voorbeeld vacatures</vt:lpstr>
      <vt:lpstr>Opdrachten lesweek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Visie ontwikkeling les 4</dc:title>
  <dc:creator>Denise Dobber</dc:creator>
  <cp:lastModifiedBy>Denise Dobber</cp:lastModifiedBy>
  <cp:revision>10</cp:revision>
  <dcterms:created xsi:type="dcterms:W3CDTF">2017-05-30T11:02:21Z</dcterms:created>
  <dcterms:modified xsi:type="dcterms:W3CDTF">2017-06-01T12:21:29Z</dcterms:modified>
</cp:coreProperties>
</file>